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9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9.png"/><Relationship Id="rId7" Type="http://schemas.openxmlformats.org/officeDocument/2006/relationships/image" Target="../media/image15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latin typeface="Georgia" pitchFamily="18" charset="0"/>
              </a:rPr>
              <a:t>Фонетика. </a:t>
            </a:r>
            <a:br>
              <a:rPr lang="ru-RU" b="1" dirty="0" smtClean="0">
                <a:solidFill>
                  <a:schemeClr val="bg1"/>
                </a:solidFill>
                <a:latin typeface="Georgia" pitchFamily="18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Georgia" pitchFamily="18" charset="0"/>
              </a:rPr>
              <a:t>Гласные звуки</a:t>
            </a:r>
            <a:endParaRPr lang="ru-RU" b="1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Урок русского языка в 5 классе</a:t>
            </a:r>
            <a:endParaRPr lang="ru-RU" dirty="0">
              <a:solidFill>
                <a:schemeClr val="bg1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Georgia" pitchFamily="18" charset="0"/>
              </a:rPr>
              <a:t>«Завод» по производству звуков</a:t>
            </a:r>
            <a:endParaRPr lang="ru-RU" sz="3600" b="1" dirty="0">
              <a:solidFill>
                <a:schemeClr val="bg1"/>
              </a:solidFill>
              <a:latin typeface="Georgia" pitchFamily="18" charset="0"/>
            </a:endParaRPr>
          </a:p>
        </p:txBody>
      </p:sp>
      <p:pic>
        <p:nvPicPr>
          <p:cNvPr id="7" name="Содержимое 6" descr="артикуляция0001.bmp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lum bright="-20000" contrast="30000"/>
          </a:blip>
          <a:srcRect r="53642"/>
          <a:stretch>
            <a:fillRect/>
          </a:stretch>
        </p:blipFill>
        <p:spPr>
          <a:xfrm>
            <a:off x="827584" y="1340768"/>
            <a:ext cx="3240360" cy="4772003"/>
          </a:xfrm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  <a:latin typeface="Georgia" pitchFamily="18" charset="0"/>
              </a:rPr>
              <a:t>Когда мы начинаем говорить, то выдыхаем воздух из </a:t>
            </a:r>
            <a:r>
              <a:rPr lang="ru-RU" b="1" u="sng" dirty="0" smtClean="0">
                <a:solidFill>
                  <a:schemeClr val="bg1"/>
                </a:solidFill>
                <a:latin typeface="Georgia" pitchFamily="18" charset="0"/>
              </a:rPr>
              <a:t>лёгких</a:t>
            </a:r>
            <a:r>
              <a:rPr lang="ru-RU" b="1" dirty="0" smtClean="0">
                <a:solidFill>
                  <a:schemeClr val="bg1"/>
                </a:solidFill>
                <a:latin typeface="Georgia" pitchFamily="18" charset="0"/>
              </a:rPr>
              <a:t>. По </a:t>
            </a:r>
            <a:r>
              <a:rPr lang="ru-RU" b="1" u="sng" dirty="0" smtClean="0">
                <a:solidFill>
                  <a:schemeClr val="bg1"/>
                </a:solidFill>
                <a:latin typeface="Georgia" pitchFamily="18" charset="0"/>
              </a:rPr>
              <a:t>дыхательному горлу </a:t>
            </a:r>
            <a:r>
              <a:rPr lang="ru-RU" b="1" dirty="0" smtClean="0">
                <a:solidFill>
                  <a:schemeClr val="bg1"/>
                </a:solidFill>
                <a:latin typeface="Georgia" pitchFamily="18" charset="0"/>
              </a:rPr>
              <a:t>он бежит в узенькую </a:t>
            </a:r>
            <a:r>
              <a:rPr lang="ru-RU" b="1" u="sng" dirty="0" smtClean="0">
                <a:solidFill>
                  <a:schemeClr val="bg1"/>
                </a:solidFill>
                <a:latin typeface="Georgia" pitchFamily="18" charset="0"/>
              </a:rPr>
              <a:t>гортань</a:t>
            </a:r>
            <a:r>
              <a:rPr lang="ru-RU" b="1" dirty="0" smtClean="0">
                <a:solidFill>
                  <a:schemeClr val="bg1"/>
                </a:solidFill>
                <a:latin typeface="Georgia" pitchFamily="18" charset="0"/>
              </a:rPr>
              <a:t>, где «живут» </a:t>
            </a:r>
            <a:r>
              <a:rPr lang="ru-RU" b="1" u="sng" dirty="0" smtClean="0">
                <a:solidFill>
                  <a:schemeClr val="bg1"/>
                </a:solidFill>
                <a:latin typeface="Georgia" pitchFamily="18" charset="0"/>
              </a:rPr>
              <a:t>голосовые связки</a:t>
            </a:r>
            <a:endParaRPr lang="ru-RU" b="1" u="sng" dirty="0">
              <a:solidFill>
                <a:schemeClr val="bg1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Georgia" pitchFamily="18" charset="0"/>
              </a:rPr>
              <a:t>Связки боятся некоторых звуков</a:t>
            </a:r>
            <a:endParaRPr lang="ru-RU" sz="3200" b="1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  <a:latin typeface="Georgia" pitchFamily="18" charset="0"/>
              </a:rPr>
              <a:t>Когда такие звуки образуются, связки натягиваются и начинают дрожать. Это дрожание превращается в голос. </a:t>
            </a: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  <a:latin typeface="Georgia" pitchFamily="18" charset="0"/>
              </a:rPr>
              <a:t>Связки боятся, например, звуков А, О, Р, Д. </a:t>
            </a: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  <a:latin typeface="Georgia" pitchFamily="18" charset="0"/>
              </a:rPr>
              <a:t>А вот С и Ш совершенно не боятся и не думают дрожать, поэтому эти звуки получаются «безголосыми».</a:t>
            </a:r>
            <a:endParaRPr lang="ru-RU" b="1" dirty="0">
              <a:solidFill>
                <a:schemeClr val="bg1"/>
              </a:solidFill>
              <a:latin typeface="Georgia" pitchFamily="18" charset="0"/>
            </a:endParaRPr>
          </a:p>
        </p:txBody>
      </p:sp>
      <p:pic>
        <p:nvPicPr>
          <p:cNvPr id="7" name="Содержимое 6" descr="артикуляция0001.bmp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lum bright="-10000" contrast="20000"/>
          </a:blip>
          <a:stretch>
            <a:fillRect/>
          </a:stretch>
        </p:blipFill>
        <p:spPr>
          <a:xfrm>
            <a:off x="395536" y="1556792"/>
            <a:ext cx="4038600" cy="2757157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Georgia" pitchFamily="18" charset="0"/>
              </a:rPr>
              <a:t>Чем же отличаются гласные звуки от согласных?</a:t>
            </a:r>
            <a:endParaRPr lang="ru-RU" b="1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971600" y="1988840"/>
            <a:ext cx="2808312" cy="79208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Georgia" pitchFamily="18" charset="0"/>
              </a:rPr>
              <a:t>Гласные</a:t>
            </a:r>
            <a:endParaRPr lang="ru-RU" sz="2800" b="1" dirty="0">
              <a:latin typeface="Georgia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220072" y="1988840"/>
            <a:ext cx="2808312" cy="79208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Georgia" pitchFamily="18" charset="0"/>
              </a:rPr>
              <a:t>Согласные</a:t>
            </a:r>
            <a:endParaRPr lang="ru-RU" sz="2800" b="1" dirty="0">
              <a:latin typeface="Georgia" pitchFamily="18" charset="0"/>
            </a:endParaRPr>
          </a:p>
        </p:txBody>
      </p:sp>
      <p:sp>
        <p:nvSpPr>
          <p:cNvPr id="7" name="Загнутый угол 6"/>
          <p:cNvSpPr/>
          <p:nvPr/>
        </p:nvSpPr>
        <p:spPr>
          <a:xfrm>
            <a:off x="899592" y="2852936"/>
            <a:ext cx="2952328" cy="2016224"/>
          </a:xfrm>
          <a:prstGeom prst="foldedCorne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Georgia" pitchFamily="18" charset="0"/>
              </a:rPr>
              <a:t>Воздух не встречает преград при их произнесении</a:t>
            </a:r>
            <a:endParaRPr lang="ru-RU" sz="2400" b="1" dirty="0">
              <a:latin typeface="Georgia" pitchFamily="18" charset="0"/>
            </a:endParaRPr>
          </a:p>
        </p:txBody>
      </p:sp>
      <p:sp>
        <p:nvSpPr>
          <p:cNvPr id="8" name="Загнутый угол 7"/>
          <p:cNvSpPr/>
          <p:nvPr/>
        </p:nvSpPr>
        <p:spPr>
          <a:xfrm>
            <a:off x="5076056" y="2852936"/>
            <a:ext cx="3024336" cy="2016224"/>
          </a:xfrm>
          <a:prstGeom prst="foldedCorne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Georgia" pitchFamily="18" charset="0"/>
              </a:rPr>
              <a:t>Воздух встречает преграды в виде губ, зубов, носа</a:t>
            </a:r>
            <a:endParaRPr lang="ru-RU" sz="2400" b="1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72723_griby_domiki_zabor_cvety_1920x1200.jpg"/>
          <p:cNvPicPr>
            <a:picLocks noChangeAspect="1"/>
          </p:cNvPicPr>
          <p:nvPr/>
        </p:nvPicPr>
        <p:blipFill>
          <a:blip r:embed="rId2" cstate="print"/>
          <a:srcRect l="1058" t="42714" r="64544" b="17492"/>
          <a:stretch>
            <a:fillRect/>
          </a:stretch>
        </p:blipFill>
        <p:spPr>
          <a:xfrm>
            <a:off x="0" y="-1"/>
            <a:ext cx="9144000" cy="6611815"/>
          </a:xfrm>
          <a:prstGeom prst="rect">
            <a:avLst/>
          </a:prstGeom>
        </p:spPr>
      </p:pic>
      <p:sp>
        <p:nvSpPr>
          <p:cNvPr id="4" name="Блок-схема: ИЛИ 3"/>
          <p:cNvSpPr/>
          <p:nvPr/>
        </p:nvSpPr>
        <p:spPr>
          <a:xfrm>
            <a:off x="2555776" y="2204864"/>
            <a:ext cx="1224136" cy="1152128"/>
          </a:xfrm>
          <a:prstGeom prst="flowChartOr">
            <a:avLst/>
          </a:prstGeom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Блок-схема: узел суммирования 4"/>
          <p:cNvSpPr/>
          <p:nvPr/>
        </p:nvSpPr>
        <p:spPr>
          <a:xfrm>
            <a:off x="4499992" y="1484784"/>
            <a:ext cx="1152128" cy="1152128"/>
          </a:xfrm>
          <a:prstGeom prst="flowChartSummingJunction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ИЛИ 5"/>
          <p:cNvSpPr/>
          <p:nvPr/>
        </p:nvSpPr>
        <p:spPr>
          <a:xfrm>
            <a:off x="6300192" y="1412776"/>
            <a:ext cx="1152128" cy="1080120"/>
          </a:xfrm>
          <a:prstGeom prst="flowChartOr">
            <a:avLst/>
          </a:prstGeom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Арка 6"/>
          <p:cNvSpPr/>
          <p:nvPr/>
        </p:nvSpPr>
        <p:spPr>
          <a:xfrm flipV="1">
            <a:off x="3851920" y="2924944"/>
            <a:ext cx="1224136" cy="1152128"/>
          </a:xfrm>
          <a:prstGeom prst="blockArc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Арка 7"/>
          <p:cNvSpPr/>
          <p:nvPr/>
        </p:nvSpPr>
        <p:spPr>
          <a:xfrm flipV="1">
            <a:off x="5004048" y="2924944"/>
            <a:ext cx="1224136" cy="1152128"/>
          </a:xfrm>
          <a:prstGeom prst="blockArc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9" name="Рисунок 8" descr="И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4437112"/>
            <a:ext cx="1379542" cy="1196752"/>
          </a:xfrm>
          <a:prstGeom prst="rect">
            <a:avLst/>
          </a:prstGeom>
        </p:spPr>
      </p:pic>
      <p:pic>
        <p:nvPicPr>
          <p:cNvPr id="10" name="Рисунок 9" descr="У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04664"/>
            <a:ext cx="1541801" cy="1602704"/>
          </a:xfrm>
          <a:prstGeom prst="rect">
            <a:avLst/>
          </a:prstGeom>
        </p:spPr>
      </p:pic>
      <p:pic>
        <p:nvPicPr>
          <p:cNvPr id="11" name="Рисунок 10" descr="Э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438628" y="4509120"/>
            <a:ext cx="1705372" cy="1705372"/>
          </a:xfrm>
          <a:prstGeom prst="rect">
            <a:avLst/>
          </a:prstGeom>
        </p:spPr>
      </p:pic>
      <p:pic>
        <p:nvPicPr>
          <p:cNvPr id="12" name="Рисунок 11" descr="О4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222604" y="3140968"/>
            <a:ext cx="1921396" cy="1921396"/>
          </a:xfrm>
          <a:prstGeom prst="rect">
            <a:avLst/>
          </a:prstGeom>
        </p:spPr>
      </p:pic>
      <p:pic>
        <p:nvPicPr>
          <p:cNvPr id="13" name="Рисунок 12" descr="А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508104" y="5301208"/>
            <a:ext cx="1276088" cy="1325806"/>
          </a:xfrm>
          <a:prstGeom prst="rect">
            <a:avLst/>
          </a:prstGeom>
        </p:spPr>
      </p:pic>
      <p:pic>
        <p:nvPicPr>
          <p:cNvPr id="15" name="Рисунок 14" descr="Ы3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51520" y="2060848"/>
            <a:ext cx="1363219" cy="10292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02 0.08394  0.009 0.1439  0.016 0.1439  C 0.023 0.1439  0.029 0.08394  0.031 0  C 0.034 0.08394  0.04 0.1439  0.047 0.1439  C 0.054 0.1439  0.06 0.08394  0.062 0  C 0.065 0.08394  0.071 0.1439  0.078 0.1439  C 0.085 0.1439  0.092 0.08394  0.094 0  C 0.096 0.08394  0.102 0.1439  0.11 0.1439  C 0.116 0.1439  0.123 0.08394  0.125 0  C 0.127 0.08394  0.134 0.1439  0.141 0.1439  C 0.148 0.1439  0.154 0.08394  0.156 0  C 0.159 0.08394  0.165 0.1439  0.172 0.1439  C 0.179 0.1439  0.185 0.08394  0.188 0  C 0.19 0.08394  0.196 0.1439  0.203 0.1439  C 0.21 0.1439  0.217 0.08394  0.219 0  C 0.221 0.08394  0.227 0.1439  0.235 0.1439  C 0.242 0.1439  0.248 0.08394  0.25 0  E" pathEditMode="relative" ptsTypes="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 4.63104E-6 L 0.25 -0.33311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6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02 0.07062  0.007 0.16922  0.025 0.16788  C 0.051 0.16788  0.053 -0.16255  0.084 -0.16389  C 0.112 -0.16389  0.097 0.12525  0.124 0.12391  C 0.152 0.12391  0.137 -0.08527  0.167 -0.08527  C 0.194 -0.08527  0.179 0.05596  0.203 0.05596  C 0.226 0.05596  0.214 -0.05196  0.235 -0.05196  C 0.247 -0.05196  0.248 -0.02265  0.249 0  E" pathEditMode="relative" ptsTypes="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6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896 4.84386E-6 C 0.25104 0.07055 0.2559 0.16932 0.27396 0.16793 C 0.3 0.16793 0.30191 -0.16262 0.33299 -0.16378 C 0.36094 -0.16378 0.34601 0.12514 0.37292 0.12398 C 0.40104 0.12398 0.38594 -0.08536 0.41597 -0.08536 C 0.44288 -0.08536 0.42795 0.05597 0.45191 0.05597 C 0.475 0.05597 0.46302 -0.05205 0.48403 -0.05205 C 0.49601 -0.05205 0.49688 -0.02267 0.49792 4.84386E-6 " pathEditMode="relative" rAng="0" ptsTypes="ffffffff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6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9792 -2.51908E-6 C 0.49931 0.07056 0.50261 0.16933 0.51493 0.16794 C 0.53264 0.16794 0.53403 -0.16262 0.55521 -0.16377 C 0.57431 -0.16377 0.56406 0.12515 0.58247 0.12399 C 0.60174 0.12399 0.59132 -0.08535 0.61181 -0.08535 C 0.63021 -0.08535 0.61997 0.05598 0.63646 0.05598 C 0.65208 0.05598 0.64393 -0.05204 0.65833 -0.05204 C 0.66649 -0.05204 0.66702 -0.02267 0.66788 -2.51908E-6 " pathEditMode="relative" rAng="0" ptsTypes="ffffffff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76128E-6 C -0.02379 0.01318 -0.0474 0.02637 -0.06511 0.03377 C -0.08282 0.04117 -0.09445 0.04187 -0.10608 0.0451 C -0.11771 0.04834 -0.12118 0.05042 -0.13507 0.05297 C -0.14896 0.05551 -0.17344 0.05783 -0.18924 0.06107 C -0.20504 0.0643 -0.21337 0.06847 -0.23021 0.0724 C -0.24705 0.07633 -0.27587 0.08373 -0.29045 0.08512 C -0.30504 0.08651 -0.31198 0.08512 -0.31806 0.08027 C -0.32414 0.07541 -0.32448 0.06292 -0.32657 0.05621 C -0.32865 0.0495 -0.329 0.04834 -0.33021 0.04025 C -0.33143 0.03215 -0.33282 0.01781 -0.33386 0.00809 C -0.3349 -0.00162 -0.33507 -0.00787 -0.33611 -0.01758 C -0.33716 -0.0273 -0.33698 -0.03794 -0.33976 -0.04974 C -0.34254 -0.06153 -0.34688 -0.07403 -0.35313 -0.08814 C -0.35938 -0.10225 -0.36945 -0.11775 -0.37709 -0.13463 C -0.38473 -0.15152 -0.39323 -0.17419 -0.39879 -0.18922 C -0.40434 -0.20426 -0.40782 -0.21467 -0.41094 -0.22462 C -0.41407 -0.23456 -0.4165 -0.24196 -0.41806 -0.24867 C -0.41962 -0.25538 -0.42014 -0.26186 -0.42049 -0.26487 " pathEditMode="relative" ptsTypes="aaaaaaaaaaaaaaaaaaA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4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-0.004 -0.01066  -0.018 -0.02132  -0.023 -0.02132  c -0.031 0  -0.063 0.16655  -0.063 0.3331  c 0 -0.08394  -0.016 -0.16655  -0.031 -0.16655  c -0.016 0  -0.031 0.08394  -0.031 0.16655  c 0 -0.0413  -0.008 -0.08394  -0.016 -0.08394  c -0.008 0  -0.016 0.0413  -0.016 0.08394  c 0 -0.02132  -0.004 -0.0413  -0.008 -0.0413  c -0.004 0  -0.008 0.02132  -0.008 0.0413  c 0 -0.01066  -0.002 -0.02132  -0.004 -0.02132  c -0.001 0  -0.004 0.01066  -0.004 0.02132  c 0 -0.00533  -0.001 -0.01066  -0.002 -0.01066  c 0 -0.00133  -0.002 0.00533  -0.002 0.01066  c 0 -0.00266  0 -0.00533  -0.001 -0.00533  c 0 0.00133  -0.001 0.00266  -0.001 0.00533  c 0 -0.00133  0 -0.00266  0 -0.004  c -0.001 0  -0.001 0.00133  -0.001 0.00266  c -0.001 0  -0.001 -0.00133  -0.001 -0.00266  c -0.001 0  -0.001 0.00133  -0.001 0.00266  E" pathEditMode="relative" ptsTypes="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1337 0.31044 L -0.27691 -0.07703 " pathEditMode="relative" rAng="0" ptsTypes="AA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" y="-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3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15 0.03198  0.037 0.06529  0.055 0.07861  C 0.082 0.09993  0.108 0.10793  0.113 0.09727  C 0.117 0.08661  0.099 0.05996  0.072 0.03864  C 0.054 0.02532  0.021 0.01599  -0.008 0.01466  C -0.036 0.01599  -0.07 0.02532  -0.088 0.03864  C -0.115 0.05996  -0.133 0.08661  -0.128 0.09727  C -0.123 0.10793  -0.097 0.09993  -0.071 0.07861  C -0.053 0.06529  -0.03 0.03198  -0.016 0  C -0.001 -0.03331  0.009 -0.07728  0.009 -0.10526  C 0.009 -0.1479  0.002 -0.18121  -0.008 -0.18121  C -0.017 -0.18121  -0.025 -0.1479  -0.025 -0.10526  C -0.025 -0.07728  -0.014 -0.03331  0 0  Z" pathEditMode="relative" ptsTypes="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00"/>
                            </p:stCondLst>
                            <p:childTnLst>
                              <p:par>
                                <p:cTn id="6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5.66736E-7 L -0.09462 -0.1994 " pathEditMode="relative" ptsTypes="AA">
                                      <p:cBhvr>
                                        <p:cTn id="6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9.50729E-7 C 0.01753 -0.06083 0.03524 -0.12167 0.04705 -0.15544 C 0.05885 -0.18922 0.05903 -0.18598 0.07118 -0.20194 C 0.08333 -0.2179 0.1 -0.23803 0.12049 -0.25167 C 0.14097 -0.26532 0.16424 -0.27666 0.1941 -0.28383 C 0.22396 -0.291 0.26927 -0.29771 0.3 -0.29516 C 0.33073 -0.29262 0.35555 -0.28776 0.3783 -0.26787 C 0.40104 -0.24797 0.42344 -0.19847 0.43611 -0.17626 C 0.44878 -0.15406 0.45156 -0.14434 0.45434 -0.13463 " pathEditMode="relative" ptsTypes="aaaaaaaaA">
                                      <p:cBhvr>
                                        <p:cTn id="8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897139.jpg"/>
          <p:cNvPicPr>
            <a:picLocks noChangeAspect="1"/>
          </p:cNvPicPr>
          <p:nvPr/>
        </p:nvPicPr>
        <p:blipFill>
          <a:blip r:embed="rId2" cstate="print">
            <a:lum bright="-20000" contrast="10000"/>
          </a:blip>
          <a:stretch>
            <a:fillRect/>
          </a:stretch>
        </p:blipFill>
        <p:spPr>
          <a:xfrm>
            <a:off x="7020272" y="1"/>
            <a:ext cx="2123728" cy="2123728"/>
          </a:xfrm>
          <a:prstGeom prst="rect">
            <a:avLst/>
          </a:prstGeom>
        </p:spPr>
      </p:pic>
      <p:sp>
        <p:nvSpPr>
          <p:cNvPr id="2" name="Блок-схема: объединение 1"/>
          <p:cNvSpPr/>
          <p:nvPr/>
        </p:nvSpPr>
        <p:spPr>
          <a:xfrm>
            <a:off x="1403648" y="2420888"/>
            <a:ext cx="4680520" cy="2736304"/>
          </a:xfrm>
          <a:prstGeom prst="flowChartMerge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 descr="А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59832" y="4437112"/>
            <a:ext cx="1276988" cy="1326741"/>
          </a:xfrm>
          <a:prstGeom prst="rect">
            <a:avLst/>
          </a:prstGeom>
        </p:spPr>
      </p:pic>
      <p:pic>
        <p:nvPicPr>
          <p:cNvPr id="5" name="Рисунок 4" descr="И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576" y="1878668"/>
            <a:ext cx="1589547" cy="1378932"/>
          </a:xfrm>
          <a:prstGeom prst="rect">
            <a:avLst/>
          </a:prstGeom>
        </p:spPr>
      </p:pic>
      <p:pic>
        <p:nvPicPr>
          <p:cNvPr id="6" name="Рисунок 5" descr="О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55976" y="3068960"/>
            <a:ext cx="1561356" cy="1561356"/>
          </a:xfrm>
          <a:prstGeom prst="rect">
            <a:avLst/>
          </a:prstGeom>
        </p:spPr>
      </p:pic>
      <p:pic>
        <p:nvPicPr>
          <p:cNvPr id="7" name="Рисунок 6" descr="У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436096" y="1844824"/>
            <a:ext cx="1181761" cy="1228442"/>
          </a:xfrm>
          <a:prstGeom prst="rect">
            <a:avLst/>
          </a:prstGeom>
        </p:spPr>
      </p:pic>
      <p:pic>
        <p:nvPicPr>
          <p:cNvPr id="8" name="Рисунок 7" descr="Ы3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987824" y="2060848"/>
            <a:ext cx="1219203" cy="920498"/>
          </a:xfrm>
          <a:prstGeom prst="rect">
            <a:avLst/>
          </a:prstGeom>
        </p:spPr>
      </p:pic>
      <p:pic>
        <p:nvPicPr>
          <p:cNvPr id="9" name="Рисунок 8" descr="Э2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619672" y="3284984"/>
            <a:ext cx="1345332" cy="1345332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0" y="3140968"/>
            <a:ext cx="8892480" cy="0"/>
          </a:xfrm>
          <a:prstGeom prst="line">
            <a:avLst/>
          </a:prstGeom>
          <a:ln w="762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0" y="4509120"/>
            <a:ext cx="8892480" cy="0"/>
          </a:xfrm>
          <a:prstGeom prst="line">
            <a:avLst/>
          </a:prstGeom>
          <a:ln w="762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2627784" y="332656"/>
            <a:ext cx="72008" cy="6048672"/>
          </a:xfrm>
          <a:prstGeom prst="line">
            <a:avLst/>
          </a:prstGeom>
          <a:ln w="762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4644008" y="332656"/>
            <a:ext cx="72008" cy="6048672"/>
          </a:xfrm>
          <a:prstGeom prst="line">
            <a:avLst/>
          </a:prstGeom>
          <a:ln w="762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588224" y="2636912"/>
            <a:ext cx="25557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chemeClr val="bg1"/>
                </a:solidFill>
                <a:latin typeface="Georgia" pitchFamily="18" charset="0"/>
              </a:rPr>
              <a:t>Верхний подъём</a:t>
            </a:r>
            <a:endParaRPr lang="ru-RU" sz="2000" b="1" i="1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300192" y="4005064"/>
            <a:ext cx="25557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chemeClr val="bg1"/>
                </a:solidFill>
                <a:latin typeface="Georgia" pitchFamily="18" charset="0"/>
              </a:rPr>
              <a:t>Средний подъём</a:t>
            </a:r>
            <a:endParaRPr lang="ru-RU" sz="2000" b="1" i="1" dirty="0">
              <a:solidFill>
                <a:schemeClr val="bg1"/>
              </a:solidFill>
              <a:latin typeface="Georgia" pitchFamily="18" charset="0"/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0" y="5949280"/>
            <a:ext cx="8892480" cy="0"/>
          </a:xfrm>
          <a:prstGeom prst="line">
            <a:avLst/>
          </a:prstGeom>
          <a:ln w="762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300192" y="5373216"/>
            <a:ext cx="25557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chemeClr val="bg1"/>
                </a:solidFill>
                <a:latin typeface="Georgia" pitchFamily="18" charset="0"/>
              </a:rPr>
              <a:t>Нижний подъём</a:t>
            </a:r>
            <a:endParaRPr lang="ru-RU" sz="2000" b="1" i="1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980728"/>
            <a:ext cx="25557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FFFF00"/>
                </a:solidFill>
                <a:latin typeface="Georgia" pitchFamily="18" charset="0"/>
              </a:rPr>
              <a:t>Передний ряд</a:t>
            </a:r>
            <a:endParaRPr lang="ru-RU" sz="2000" b="1" i="1" dirty="0">
              <a:solidFill>
                <a:srgbClr val="FFFF00"/>
              </a:solidFill>
              <a:latin typeface="Georgia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411760" y="548680"/>
            <a:ext cx="25557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FFFF00"/>
                </a:solidFill>
                <a:latin typeface="Georgia" pitchFamily="18" charset="0"/>
              </a:rPr>
              <a:t>Средний ряд</a:t>
            </a:r>
            <a:endParaRPr lang="ru-RU" sz="2000" b="1" i="1" dirty="0">
              <a:solidFill>
                <a:srgbClr val="FFFF00"/>
              </a:solidFill>
              <a:latin typeface="Georgia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716016" y="1052736"/>
            <a:ext cx="25557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FFFF00"/>
                </a:solidFill>
                <a:latin typeface="Georgia" pitchFamily="18" charset="0"/>
              </a:rPr>
              <a:t>Задний ряд</a:t>
            </a:r>
            <a:endParaRPr lang="ru-RU" sz="2000" b="1" i="1" dirty="0">
              <a:solidFill>
                <a:srgbClr val="FFFF00"/>
              </a:solidFill>
              <a:latin typeface="Georgia" pitchFamily="18" charset="0"/>
            </a:endParaRPr>
          </a:p>
        </p:txBody>
      </p:sp>
      <p:sp>
        <p:nvSpPr>
          <p:cNvPr id="24" name="Скругленная прямоугольная выноска 23"/>
          <p:cNvSpPr/>
          <p:nvPr/>
        </p:nvSpPr>
        <p:spPr>
          <a:xfrm>
            <a:off x="2483768" y="404664"/>
            <a:ext cx="4248472" cy="1296144"/>
          </a:xfrm>
          <a:prstGeom prst="wedgeRoundRectCallout">
            <a:avLst>
              <a:gd name="adj1" fmla="val 80595"/>
              <a:gd name="adj2" fmla="val 13398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u="sng" dirty="0" err="1" smtClean="0">
                <a:solidFill>
                  <a:srgbClr val="FF0000"/>
                </a:solidFill>
                <a:latin typeface="Georgia" pitchFamily="18" charset="0"/>
              </a:rPr>
              <a:t>И</a:t>
            </a:r>
            <a:r>
              <a:rPr lang="ru-RU" sz="2400" b="1" dirty="0" err="1" smtClean="0">
                <a:latin typeface="Georgia" pitchFamily="18" charset="0"/>
              </a:rPr>
              <a:t>диот</a:t>
            </a:r>
            <a:r>
              <a:rPr lang="ru-RU" sz="2400" b="1" dirty="0" smtClean="0">
                <a:latin typeface="Georgia" pitchFamily="18" charset="0"/>
              </a:rPr>
              <a:t> </a:t>
            </a:r>
            <a:r>
              <a:rPr lang="ru-RU" sz="2400" b="1" u="sng" dirty="0" smtClean="0">
                <a:solidFill>
                  <a:srgbClr val="FF0000"/>
                </a:solidFill>
                <a:latin typeface="Georgia" pitchFamily="18" charset="0"/>
              </a:rPr>
              <a:t>У</a:t>
            </a:r>
            <a:r>
              <a:rPr lang="ru-RU" sz="2400" b="1" dirty="0" smtClean="0">
                <a:latin typeface="Georgia" pitchFamily="18" charset="0"/>
              </a:rPr>
              <a:t>чится – </a:t>
            </a:r>
            <a:r>
              <a:rPr lang="ru-RU" sz="2400" b="1" u="sng" dirty="0" smtClean="0">
                <a:solidFill>
                  <a:srgbClr val="FF0000"/>
                </a:solidFill>
                <a:latin typeface="Georgia" pitchFamily="18" charset="0"/>
              </a:rPr>
              <a:t>Э</a:t>
            </a:r>
            <a:r>
              <a:rPr lang="ru-RU" sz="2400" b="1" dirty="0" smtClean="0">
                <a:latin typeface="Georgia" pitchFamily="18" charset="0"/>
              </a:rPr>
              <a:t>то </a:t>
            </a:r>
            <a:r>
              <a:rPr lang="ru-RU" sz="2400" b="1" u="sng" dirty="0" smtClean="0">
                <a:solidFill>
                  <a:srgbClr val="FF0000"/>
                </a:solidFill>
                <a:latin typeface="Georgia" pitchFamily="18" charset="0"/>
              </a:rPr>
              <a:t>О</a:t>
            </a:r>
            <a:r>
              <a:rPr lang="ru-RU" sz="2400" b="1" dirty="0" smtClean="0">
                <a:latin typeface="Georgia" pitchFamily="18" charset="0"/>
              </a:rPr>
              <a:t>чень </a:t>
            </a:r>
            <a:r>
              <a:rPr lang="ru-RU" sz="2400" b="1" u="sng" dirty="0" smtClean="0">
                <a:solidFill>
                  <a:srgbClr val="FF0000"/>
                </a:solidFill>
                <a:latin typeface="Georgia" pitchFamily="18" charset="0"/>
              </a:rPr>
              <a:t>А</a:t>
            </a:r>
            <a:r>
              <a:rPr lang="ru-RU" sz="2400" b="1" dirty="0" smtClean="0">
                <a:latin typeface="Georgia" pitchFamily="18" charset="0"/>
              </a:rPr>
              <a:t>логично</a:t>
            </a:r>
            <a:endParaRPr lang="ru-RU" sz="2400" b="1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8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8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8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2" dur="8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3" dur="8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8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9" dur="8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0" dur="8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8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6" dur="8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7" dur="8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8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140</Words>
  <Application>Microsoft Office PowerPoint</Application>
  <PresentationFormat>Экран (4:3)</PresentationFormat>
  <Paragraphs>20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Фонетика.  Гласные звуки</vt:lpstr>
      <vt:lpstr>«Завод» по производству звуков</vt:lpstr>
      <vt:lpstr>Связки боятся некоторых звуков</vt:lpstr>
      <vt:lpstr>Чем же отличаются гласные звуки от согласных?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Фонетика.  Гласные звуки</dc:title>
  <dc:creator>Инесса</dc:creator>
  <cp:lastModifiedBy>Инесса</cp:lastModifiedBy>
  <cp:revision>10</cp:revision>
  <dcterms:created xsi:type="dcterms:W3CDTF">2013-11-18T13:52:14Z</dcterms:created>
  <dcterms:modified xsi:type="dcterms:W3CDTF">2013-11-18T15:26:27Z</dcterms:modified>
</cp:coreProperties>
</file>