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905005"/>
            <a:ext cx="7078275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848" y="3657125"/>
            <a:ext cx="707429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07.05.2013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7844" y="434977"/>
            <a:ext cx="876528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9" y="434977"/>
            <a:ext cx="6311956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2" y="990600"/>
            <a:ext cx="70103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2" y="3733800"/>
            <a:ext cx="70103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12"/>
          <p:cNvGrpSpPr/>
          <p:nvPr/>
        </p:nvGrpSpPr>
        <p:grpSpPr>
          <a:xfrm>
            <a:off x="2455977" y="3475736"/>
            <a:ext cx="4232051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8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449" y="1803400"/>
            <a:ext cx="3578287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1249" y="1803400"/>
            <a:ext cx="3578287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2" y="1803402"/>
            <a:ext cx="495300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1" y="1803402"/>
            <a:ext cx="2133601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1" y="1803402"/>
            <a:ext cx="2133601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401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Музей Михаила Булгакова в Киеве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Андреевский спуск, дом 13</a:t>
            </a:r>
          </a:p>
          <a:p>
            <a:r>
              <a:rPr lang="ru-RU" dirty="0" smtClean="0"/>
              <a:t>Дом </a:t>
            </a:r>
            <a:r>
              <a:rPr lang="ru-RU" dirty="0" err="1" smtClean="0"/>
              <a:t>Турбиных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Комната </a:t>
            </a:r>
            <a:r>
              <a:rPr lang="ru-RU" b="1" dirty="0" err="1" smtClean="0"/>
              <a:t>Лариосика</a:t>
            </a:r>
            <a:r>
              <a:rPr lang="ru-RU" b="1" dirty="0" smtClean="0"/>
              <a:t> (книжная)</a:t>
            </a:r>
            <a:endParaRPr lang="ru-RU" b="1" dirty="0"/>
          </a:p>
        </p:txBody>
      </p:sp>
      <p:pic>
        <p:nvPicPr>
          <p:cNvPr id="6" name="Содержимое 5" descr="privet_lariosiks_roo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04900" y="1803400"/>
            <a:ext cx="3200400" cy="42672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Почти все свободное от книжных шкафов место тут занимает кровать сложной раскладной системы, выделенная гостю. Именно между ее створками он в первый же день умудрился защемить </a:t>
            </a:r>
            <a:r>
              <a:rPr lang="ru-RU" dirty="0" err="1" smtClean="0"/>
              <a:t>Николкину</a:t>
            </a:r>
            <a:r>
              <a:rPr lang="ru-RU" dirty="0" smtClean="0"/>
              <a:t> руку – аккурат между тем, как раскокать сервиз и разбить оконное стекло при устройстве тайника в соседней комнате.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6021288"/>
            <a:ext cx="610368" cy="610368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39552" y="2852936"/>
            <a:ext cx="3672408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В этой крошечной комнатке и в самом деле какое-то время жил племянник </a:t>
            </a:r>
            <a:r>
              <a:rPr lang="ru-RU" sz="2400" dirty="0" err="1" smtClean="0"/>
              <a:t>Карума</a:t>
            </a:r>
            <a:r>
              <a:rPr lang="ru-RU" sz="2400" dirty="0" smtClean="0"/>
              <a:t> по имени Николай </a:t>
            </a:r>
            <a:r>
              <a:rPr lang="ru-RU" sz="2400" dirty="0" err="1" smtClean="0"/>
              <a:t>Судзиловский</a:t>
            </a:r>
            <a:r>
              <a:rPr lang="ru-RU" sz="2400" dirty="0" smtClean="0"/>
              <a:t> (впрочем, первая жена Булгакова утверждала, что его также звали Ларионом, так что – кто знает).</a:t>
            </a:r>
            <a:endParaRPr lang="ru-RU" sz="2400" dirty="0"/>
          </a:p>
        </p:txBody>
      </p:sp>
      <p:pic>
        <p:nvPicPr>
          <p:cNvPr id="8" name="Рисунок 7" descr="sudzilovskiy-lariosik.jpg"/>
          <p:cNvPicPr>
            <a:picLocks noChangeAspect="1"/>
          </p:cNvPicPr>
          <p:nvPr/>
        </p:nvPicPr>
        <p:blipFill>
          <a:blip r:embed="rId4" cstate="print"/>
          <a:srcRect l="14720" t="8421" r="12201"/>
          <a:stretch>
            <a:fillRect/>
          </a:stretch>
        </p:blipFill>
        <p:spPr>
          <a:xfrm>
            <a:off x="4499992" y="1628800"/>
            <a:ext cx="3562600" cy="4464496"/>
          </a:xfrm>
          <a:prstGeom prst="rect">
            <a:avLst/>
          </a:prstGeom>
        </p:spPr>
      </p:pic>
      <p:pic>
        <p:nvPicPr>
          <p:cNvPr id="9" name="Рисунок 8" descr="виньетка 5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51520" y="188640"/>
            <a:ext cx="1466453" cy="1484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oxy_stov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8335"/>
          <a:stretch>
            <a:fillRect/>
          </a:stretch>
        </p:blipFill>
        <p:spPr>
          <a:xfrm>
            <a:off x="-1" y="0"/>
            <a:ext cx="420046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1168400"/>
          </a:xfrm>
        </p:spPr>
        <p:txBody>
          <a:bodyPr/>
          <a:lstStyle/>
          <a:p>
            <a:r>
              <a:rPr lang="ru-RU" b="1" dirty="0" smtClean="0"/>
              <a:t>Столовая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28256" cy="54499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Из комнаты </a:t>
            </a:r>
            <a:r>
              <a:rPr lang="ru-RU" dirty="0" err="1" smtClean="0"/>
              <a:t>Лариосика</a:t>
            </a:r>
            <a:r>
              <a:rPr lang="ru-RU" dirty="0" smtClean="0"/>
              <a:t> мы наконец-то оказываемся в столовой, самой лучшей и уютной комнате особнячка. Вот он, </a:t>
            </a:r>
            <a:r>
              <a:rPr lang="ru-RU" dirty="0" err="1" smtClean="0"/>
              <a:t>Саардамский</a:t>
            </a:r>
            <a:r>
              <a:rPr lang="ru-RU" dirty="0" smtClean="0"/>
              <a:t> Плотник – печь, обратную сторону которой мы уже видели в гостиной. </a:t>
            </a:r>
          </a:p>
          <a:p>
            <a:pPr>
              <a:buNone/>
            </a:pPr>
            <a:r>
              <a:rPr lang="ru-RU" dirty="0" smtClean="0"/>
              <a:t>Это – сердце </a:t>
            </a:r>
            <a:r>
              <a:rPr lang="ru-RU" dirty="0" err="1" smtClean="0"/>
              <a:t>турбинского</a:t>
            </a:r>
            <a:r>
              <a:rPr lang="ru-RU" dirty="0" smtClean="0"/>
              <a:t> дома. На замечательной изразцовой кладке, в самые тяжкие дни живительной и жаркой, руками старинных </a:t>
            </a:r>
            <a:r>
              <a:rPr lang="ru-RU" dirty="0" err="1" smtClean="0"/>
              <a:t>турбинских</a:t>
            </a:r>
            <a:r>
              <a:rPr lang="ru-RU" dirty="0" smtClean="0"/>
              <a:t> друзей выведено: «Леночка, я взял билет на Аиду», «Июнь. </a:t>
            </a:r>
            <a:r>
              <a:rPr lang="ru-RU" dirty="0" err="1" smtClean="0"/>
              <a:t>Баркаролла</a:t>
            </a:r>
            <a:r>
              <a:rPr lang="ru-RU" dirty="0" smtClean="0"/>
              <a:t>», «Недаром помнит вся Россия про день Бородина»... 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6021288"/>
            <a:ext cx="610368" cy="610368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4572000" y="332656"/>
            <a:ext cx="424847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Рядом с жаркими изразцами стоит кресло, и очень легко представить устроившегося в нем с ногами молодого доктора Алексея Турбина. В домашнем тепле и тишине он читает «</a:t>
            </a:r>
            <a:r>
              <a:rPr lang="ru-RU" sz="2400" dirty="0" err="1" smtClean="0"/>
              <a:t>Саардамского</a:t>
            </a:r>
            <a:r>
              <a:rPr lang="ru-RU" sz="2400" dirty="0" smtClean="0"/>
              <a:t> Плотника», а у его ног на скамеечке, вытянув ноги почти до буфета, задумчиво перебирает струны гитары </a:t>
            </a:r>
            <a:r>
              <a:rPr lang="ru-RU" sz="2400" dirty="0" err="1" smtClean="0"/>
              <a:t>Николка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Спальня Алексея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388424" y="6021288"/>
            <a:ext cx="610368" cy="610368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веранд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7750767" cy="58326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Веранда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6021288"/>
            <a:ext cx="610368" cy="610368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9094.jpg"/>
          <p:cNvPicPr>
            <a:picLocks noChangeAspect="1"/>
          </p:cNvPicPr>
          <p:nvPr/>
        </p:nvPicPr>
        <p:blipFill>
          <a:blip r:embed="rId2" cstate="print"/>
          <a:srcRect l="15350" r="5901"/>
          <a:stretch>
            <a:fillRect/>
          </a:stretch>
        </p:blipFill>
        <p:spPr>
          <a:xfrm>
            <a:off x="1" y="0"/>
            <a:ext cx="9203151" cy="450912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5013177"/>
            <a:ext cx="756084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 Булгакова на Андреевском спуске</a:t>
            </a:r>
            <a:br>
              <a:rPr lang="ru-RU" sz="2400" dirty="0" smtClean="0"/>
            </a:br>
            <a:r>
              <a:rPr lang="ru-RU" sz="2400" dirty="0" smtClean="0"/>
              <a:t>он же</a:t>
            </a:r>
            <a:br>
              <a:rPr lang="ru-RU" sz="2400" dirty="0" smtClean="0"/>
            </a:br>
            <a:r>
              <a:rPr lang="ru-RU" sz="2400" dirty="0" smtClean="0"/>
              <a:t>Дом </a:t>
            </a:r>
            <a:r>
              <a:rPr lang="ru-RU" sz="2400" dirty="0" err="1" smtClean="0"/>
              <a:t>Турбиных</a:t>
            </a:r>
            <a:r>
              <a:rPr lang="ru-RU" sz="2400" dirty="0" smtClean="0"/>
              <a:t> на Алексеевском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umber_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5328592" cy="35568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4221088"/>
            <a:ext cx="8280920" cy="22322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Дом находится на Андреевском (в романе – Алексеевском) спуске, под номером тринадцать. Поскольку ему выпало существовать сразу в двух реальностях – в нашей и в литературной, он вообще двойственен по натуре. Это хорошо видно изнутри, но это можно заметить еще на улице, если обратить внимание на жестяной указатель с номером: идешь слева направо – проходишь мимо дома Булгаковых (номер тринадцать по Андреевскому спуску), идешь справа налево – проходишь мимо дома </a:t>
            </a:r>
            <a:r>
              <a:rPr lang="ru-RU" dirty="0" err="1" smtClean="0"/>
              <a:t>Турбиных</a:t>
            </a:r>
            <a:r>
              <a:rPr lang="ru-RU" dirty="0" smtClean="0"/>
              <a:t> (тот же тринадцатый номер уже по спуску Алексеевскому). Смотрите сами: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адний вхо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764704"/>
            <a:ext cx="3581400" cy="26860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3573016"/>
            <a:ext cx="8280920" cy="2497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Спуск пролегает между двух гор, и дом стоит на склоне одной из них. Такое расположение и послужило причиной описанной в романе особенности постройки: на улицу квартира </a:t>
            </a:r>
            <a:r>
              <a:rPr lang="ru-RU" dirty="0" err="1" smtClean="0"/>
              <a:t>Турбиных</a:t>
            </a:r>
            <a:r>
              <a:rPr lang="ru-RU" dirty="0" smtClean="0"/>
              <a:t> оказывается во втором этаже, а во внутренний двор с противоположной стороны – в первом. В этом дворе под самой стеной дома зияет провал, заглянув в который можно увидеть подвальный дворик соседей с первого этажа. Туда, вниз, со двора ведет лестница, а над провалом вдоль стены флигеля перекинут деревянный мостик к веранде </a:t>
            </a:r>
            <a:r>
              <a:rPr lang="ru-RU" dirty="0" err="1" smtClean="0"/>
              <a:t>Булгаковых-Турбиных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088" y="2852936"/>
            <a:ext cx="32403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 на террасу </a:t>
            </a:r>
            <a:r>
              <a:rPr lang="ru-RU" dirty="0" err="1" smtClean="0"/>
              <a:t>турбинского</a:t>
            </a:r>
            <a:r>
              <a:rPr lang="ru-RU" dirty="0" smtClean="0"/>
              <a:t> дома с заднего дворика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далее 16">
            <a:hlinkClick r:id="rId3" action="ppaction://hlinksldjump" highlightClick="1"/>
          </p:cNvPr>
          <p:cNvSpPr/>
          <p:nvPr/>
        </p:nvSpPr>
        <p:spPr>
          <a:xfrm>
            <a:off x="7524328" y="4365104"/>
            <a:ext cx="1080120" cy="136815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Управляющая кнопка: далее 17">
            <a:hlinkClick r:id="rId4" action="ppaction://hlinksldjump" highlightClick="1"/>
          </p:cNvPr>
          <p:cNvSpPr/>
          <p:nvPr/>
        </p:nvSpPr>
        <p:spPr>
          <a:xfrm>
            <a:off x="4644008" y="4365104"/>
            <a:ext cx="2808312" cy="1512168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Управляющая кнопка: далее 18">
            <a:hlinkClick r:id="rId5" action="ppaction://hlinksldjump" highlightClick="1"/>
          </p:cNvPr>
          <p:cNvSpPr/>
          <p:nvPr/>
        </p:nvSpPr>
        <p:spPr>
          <a:xfrm>
            <a:off x="2843808" y="4365104"/>
            <a:ext cx="1584176" cy="144016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Полилиния 19">
            <a:hlinkClick r:id="rId6" action="ppaction://hlinksldjump"/>
          </p:cNvPr>
          <p:cNvSpPr/>
          <p:nvPr/>
        </p:nvSpPr>
        <p:spPr>
          <a:xfrm>
            <a:off x="827584" y="4365104"/>
            <a:ext cx="1800200" cy="1512168"/>
          </a:xfrm>
          <a:custGeom>
            <a:avLst/>
            <a:gdLst>
              <a:gd name="connsiteX0" fmla="*/ 0 w 1800200"/>
              <a:gd name="connsiteY0" fmla="*/ 1368152 h 1368152"/>
              <a:gd name="connsiteX1" fmla="*/ 342038 w 1800200"/>
              <a:gd name="connsiteY1" fmla="*/ 0 h 1368152"/>
              <a:gd name="connsiteX2" fmla="*/ 1458162 w 1800200"/>
              <a:gd name="connsiteY2" fmla="*/ 0 h 1368152"/>
              <a:gd name="connsiteX3" fmla="*/ 1800200 w 1800200"/>
              <a:gd name="connsiteY3" fmla="*/ 1368152 h 1368152"/>
              <a:gd name="connsiteX4" fmla="*/ 0 w 1800200"/>
              <a:gd name="connsiteY4" fmla="*/ 1368152 h 1368152"/>
              <a:gd name="connsiteX0" fmla="*/ 0 w 1800200"/>
              <a:gd name="connsiteY0" fmla="*/ 1440160 h 1440160"/>
              <a:gd name="connsiteX1" fmla="*/ 342038 w 1800200"/>
              <a:gd name="connsiteY1" fmla="*/ 72008 h 1440160"/>
              <a:gd name="connsiteX2" fmla="*/ 1656184 w 1800200"/>
              <a:gd name="connsiteY2" fmla="*/ 0 h 1440160"/>
              <a:gd name="connsiteX3" fmla="*/ 1800200 w 1800200"/>
              <a:gd name="connsiteY3" fmla="*/ 1440160 h 1440160"/>
              <a:gd name="connsiteX4" fmla="*/ 0 w 1800200"/>
              <a:gd name="connsiteY4" fmla="*/ 1440160 h 1440160"/>
              <a:gd name="connsiteX0" fmla="*/ 0 w 1656184"/>
              <a:gd name="connsiteY0" fmla="*/ 1440160 h 1440160"/>
              <a:gd name="connsiteX1" fmla="*/ 342038 w 1656184"/>
              <a:gd name="connsiteY1" fmla="*/ 72008 h 1440160"/>
              <a:gd name="connsiteX2" fmla="*/ 1656184 w 1656184"/>
              <a:gd name="connsiteY2" fmla="*/ 0 h 1440160"/>
              <a:gd name="connsiteX3" fmla="*/ 1656184 w 1656184"/>
              <a:gd name="connsiteY3" fmla="*/ 1440160 h 1440160"/>
              <a:gd name="connsiteX4" fmla="*/ 0 w 1656184"/>
              <a:gd name="connsiteY4" fmla="*/ 1440160 h 1440160"/>
              <a:gd name="connsiteX0" fmla="*/ 0 w 1656184"/>
              <a:gd name="connsiteY0" fmla="*/ 1440160 h 1440160"/>
              <a:gd name="connsiteX1" fmla="*/ 504056 w 1656184"/>
              <a:gd name="connsiteY1" fmla="*/ 72008 h 1440160"/>
              <a:gd name="connsiteX2" fmla="*/ 1656184 w 1656184"/>
              <a:gd name="connsiteY2" fmla="*/ 0 h 1440160"/>
              <a:gd name="connsiteX3" fmla="*/ 1656184 w 1656184"/>
              <a:gd name="connsiteY3" fmla="*/ 1440160 h 1440160"/>
              <a:gd name="connsiteX4" fmla="*/ 0 w 1656184"/>
              <a:gd name="connsiteY4" fmla="*/ 1440160 h 1440160"/>
              <a:gd name="connsiteX0" fmla="*/ 0 w 1800200"/>
              <a:gd name="connsiteY0" fmla="*/ 1512168 h 1512168"/>
              <a:gd name="connsiteX1" fmla="*/ 648072 w 1800200"/>
              <a:gd name="connsiteY1" fmla="*/ 72008 h 1512168"/>
              <a:gd name="connsiteX2" fmla="*/ 1800200 w 1800200"/>
              <a:gd name="connsiteY2" fmla="*/ 0 h 1512168"/>
              <a:gd name="connsiteX3" fmla="*/ 1800200 w 1800200"/>
              <a:gd name="connsiteY3" fmla="*/ 1440160 h 1512168"/>
              <a:gd name="connsiteX4" fmla="*/ 0 w 1800200"/>
              <a:gd name="connsiteY4" fmla="*/ 1512168 h 1512168"/>
              <a:gd name="connsiteX0" fmla="*/ 0 w 1800200"/>
              <a:gd name="connsiteY0" fmla="*/ 1512168 h 1512168"/>
              <a:gd name="connsiteX1" fmla="*/ 648072 w 1800200"/>
              <a:gd name="connsiteY1" fmla="*/ 72008 h 1512168"/>
              <a:gd name="connsiteX2" fmla="*/ 1800200 w 1800200"/>
              <a:gd name="connsiteY2" fmla="*/ 0 h 1512168"/>
              <a:gd name="connsiteX3" fmla="*/ 1800200 w 1800200"/>
              <a:gd name="connsiteY3" fmla="*/ 1512168 h 1512168"/>
              <a:gd name="connsiteX4" fmla="*/ 0 w 1800200"/>
              <a:gd name="connsiteY4" fmla="*/ 1512168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00" h="1512168">
                <a:moveTo>
                  <a:pt x="0" y="1512168"/>
                </a:moveTo>
                <a:lnTo>
                  <a:pt x="648072" y="72008"/>
                </a:lnTo>
                <a:lnTo>
                  <a:pt x="1800200" y="0"/>
                </a:lnTo>
                <a:lnTo>
                  <a:pt x="1800200" y="1512168"/>
                </a:lnTo>
                <a:lnTo>
                  <a:pt x="0" y="151216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Управляющая кнопка: далее 20">
            <a:hlinkClick r:id="rId7" action="ppaction://hlinksldjump" highlightClick="1"/>
          </p:cNvPr>
          <p:cNvSpPr/>
          <p:nvPr/>
        </p:nvSpPr>
        <p:spPr>
          <a:xfrm>
            <a:off x="1835696" y="3140968"/>
            <a:ext cx="1728192" cy="100811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2" name="Управляющая кнопка: далее 21">
            <a:hlinkClick r:id="rId8" action="ppaction://hlinksldjump" highlightClick="1"/>
          </p:cNvPr>
          <p:cNvSpPr/>
          <p:nvPr/>
        </p:nvSpPr>
        <p:spPr>
          <a:xfrm>
            <a:off x="3779912" y="2780928"/>
            <a:ext cx="1800200" cy="136815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3" name="Управляющая кнопка: далее 22">
            <a:hlinkClick r:id="rId9" action="ppaction://hlinksldjump" highlightClick="1"/>
          </p:cNvPr>
          <p:cNvSpPr/>
          <p:nvPr/>
        </p:nvSpPr>
        <p:spPr>
          <a:xfrm>
            <a:off x="5724128" y="2852936"/>
            <a:ext cx="1584176" cy="1296144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4" name="Управляющая кнопка: далее 23">
            <a:hlinkClick r:id="rId10" action="ppaction://hlinksldjump" highlightClick="1"/>
          </p:cNvPr>
          <p:cNvSpPr/>
          <p:nvPr/>
        </p:nvSpPr>
        <p:spPr>
          <a:xfrm>
            <a:off x="4644008" y="2060848"/>
            <a:ext cx="3168352" cy="576064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arina_consulting_roo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15200" cy="1168400"/>
          </a:xfrm>
        </p:spPr>
        <p:txBody>
          <a:bodyPr/>
          <a:lstStyle/>
          <a:p>
            <a:r>
              <a:rPr lang="ru-RU" b="1" dirty="0" smtClean="0"/>
              <a:t>Кабинет Алексея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5814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Да, стоит ли говорить, что доктор Турбин облюбовал себе тот же кабинет, что и доктор Булгаков? 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6021288"/>
            <a:ext cx="610368" cy="610368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7" name="Рисунок 6" descr="виньетка 5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2348880"/>
            <a:ext cx="1466453" cy="1484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иньетка 5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0"/>
            <a:ext cx="1466453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836960"/>
          </a:xfrm>
        </p:spPr>
        <p:txBody>
          <a:bodyPr/>
          <a:lstStyle/>
          <a:p>
            <a:r>
              <a:rPr lang="ru-RU" b="1" dirty="0" smtClean="0"/>
              <a:t>Гостиная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298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Начинается экскурсия с гостиной – главной комнаты дома, всегда с готовностью принимавшей гостей семьи Булгаковых. Столь же гостеприимна она была и романе, и даже в самые трудные времена служила неизменным местом встречи </a:t>
            </a:r>
            <a:r>
              <a:rPr lang="ru-RU" dirty="0" err="1" smtClean="0"/>
              <a:t>турбинских</a:t>
            </a:r>
            <a:r>
              <a:rPr lang="ru-RU" dirty="0" smtClean="0"/>
              <a:t> друзей.</a:t>
            </a:r>
            <a:endParaRPr lang="ru-RU" dirty="0"/>
          </a:p>
        </p:txBody>
      </p:sp>
      <p:pic>
        <p:nvPicPr>
          <p:cNvPr id="6" name="Содержимое 5" descr="гостиная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476672"/>
            <a:ext cx="3200400" cy="42672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388424" y="6021288"/>
            <a:ext cx="610368" cy="610368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4283968" y="4221088"/>
            <a:ext cx="374441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/>
              <a:t>Раскрытая партитура – разумеется, «Фауст» – помещается на пюпитре стоящего у стены фортепьяно. Под его аккомпанемент Шервинский, окрыленный отъездом Елениного мужа, пел эпиталаму богу Гименею.</a:t>
            </a:r>
            <a:endParaRPr lang="ru-RU" sz="2000" dirty="0"/>
          </a:p>
        </p:txBody>
      </p:sp>
      <p:pic>
        <p:nvPicPr>
          <p:cNvPr id="8" name="Рисунок 7" descr="bulgakovmuseumkiev_sitting_ro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412776"/>
            <a:ext cx="3816424" cy="508856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860032" y="548680"/>
            <a:ext cx="3888432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/>
              <a:t>Слева на этом фото можно заметить угол печи, расположенной в углу гостиной и греющей сразу три смежные комнаты. Это – тот самый </a:t>
            </a:r>
            <a:r>
              <a:rPr lang="ru-RU" sz="2000" dirty="0" err="1" smtClean="0"/>
              <a:t>Саардам</a:t>
            </a:r>
            <a:r>
              <a:rPr lang="ru-RU" sz="2000" dirty="0" smtClean="0"/>
              <a:t>, на изразцы которого гостями и хозяевами дома были нанесены знаменитые надписи. Только надписи эти были не тут, в гостиной, а с другой стороны печи – с того ее боку, который выходит в столовую за стенкой (мы еще дойдем туда).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Комната Елены</a:t>
            </a:r>
            <a:endParaRPr lang="ru-RU" b="1" dirty="0"/>
          </a:p>
        </p:txBody>
      </p:sp>
      <p:pic>
        <p:nvPicPr>
          <p:cNvPr id="6" name="Содержимое 5" descr="elenfist_talberg_roo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6408712" cy="480653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3581400" cy="55219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Над кроватью видит белый гобелен с белым соколом на руке белого Алексея Михайловича, а по правую лапу медведя стоит белая тумбочка с лампой, прикрытой знаменитым красным (увы, тоже белым) капором. Когда-то, в мирные годы, ездила Елена в этом капоре вечерами в театр, но вот обветшал капор, истёрся, и годится разве для того, чтобы приглушить свет лампы, томящий Елену.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6021288"/>
            <a:ext cx="610368" cy="610368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7" name="Рисунок 6" descr="leonid_karum_and_varvara_bulgako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48680"/>
            <a:ext cx="3562745" cy="517785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699792" y="5445224"/>
            <a:ext cx="3384376" cy="7571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Леонид </a:t>
            </a:r>
            <a:r>
              <a:rPr lang="ru-RU" sz="2400" dirty="0" err="1" smtClean="0"/>
              <a:t>Карум</a:t>
            </a:r>
            <a:r>
              <a:rPr lang="ru-RU" sz="2400" dirty="0" smtClean="0"/>
              <a:t> с женой Варварой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764704"/>
            <a:ext cx="4464496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в углу у окна висит икона. Именно перед ней Елена истово молилась Богородице о спасении умирающего брата, и именно благодаря ней происходит главное чудо романа. Икона подлинная, принадлежавшая в начале века семье Булгаковых; а при реставрации дома в стене был даже найден крюк, на котором она когда-то висела. После открытия музея Казанская Божья Матерь снова утвердилась на прежнем месте.</a:t>
            </a:r>
            <a:endParaRPr lang="ru-RU" sz="2400" dirty="0"/>
          </a:p>
        </p:txBody>
      </p:sp>
      <p:pic>
        <p:nvPicPr>
          <p:cNvPr id="10" name="Рисунок 9" descr="darina_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700808"/>
            <a:ext cx="3107681" cy="4734694"/>
          </a:xfrm>
          <a:prstGeom prst="rect">
            <a:avLst/>
          </a:prstGeom>
        </p:spPr>
      </p:pic>
      <p:pic>
        <p:nvPicPr>
          <p:cNvPr id="11" name="Рисунок 10" descr="виньетка 5 (2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191451">
            <a:off x="403131" y="195135"/>
            <a:ext cx="1466453" cy="1484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8" grpId="0" animBg="1"/>
      <p:bldP spid="8" grpId="1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Комната </a:t>
            </a:r>
            <a:r>
              <a:rPr lang="ru-RU" b="1" dirty="0" err="1" smtClean="0"/>
              <a:t>Николки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На этой кровати у изразцовой печки спал младший Турбин. Эта уже другая печь, не та, что мы видели прежде. В «Белой гвардии» ничего не говорится о рисунках на печи в </a:t>
            </a:r>
            <a:r>
              <a:rPr lang="ru-RU" dirty="0" err="1" smtClean="0"/>
              <a:t>Николкиной</a:t>
            </a:r>
            <a:r>
              <a:rPr lang="ru-RU" dirty="0" smtClean="0"/>
              <a:t> комнате – лишь на печи в столовой. Но сотрудники музея, видимо, решили – не пропадать же месту, и на изразцах этой печки воспроизвели рисунки самого Булгакова.</a:t>
            </a:r>
            <a:endParaRPr lang="ru-RU" dirty="0"/>
          </a:p>
        </p:txBody>
      </p:sp>
      <p:pic>
        <p:nvPicPr>
          <p:cNvPr id="6" name="Содержимое 5" descr="privet_nikolkas_b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476672"/>
            <a:ext cx="3797424" cy="284806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6021288"/>
            <a:ext cx="610368" cy="610368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7" name="Рисунок 6" descr="bulgakovmuseumkiev_nikolkas_room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573016"/>
            <a:ext cx="3617979" cy="271348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83568" y="3356992"/>
            <a:ext cx="3528392" cy="24191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А вот на этом узком диванчике у противоположной стороны храпел Шервинский, когда ему выпадало ночевать под крышей этого дома.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3068960"/>
            <a:ext cx="3672408" cy="27515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А вот то самое окно, за которым изобретательный </a:t>
            </a:r>
            <a:r>
              <a:rPr lang="ru-RU" sz="2400" dirty="0" err="1" smtClean="0"/>
              <a:t>Николка</a:t>
            </a:r>
            <a:r>
              <a:rPr lang="ru-RU" sz="2400" dirty="0" smtClean="0"/>
              <a:t> догадался спрятать на случай обыска оружие – Алешин браунинг и </a:t>
            </a:r>
            <a:r>
              <a:rPr lang="ru-RU" sz="2400" dirty="0" err="1" smtClean="0"/>
              <a:t>най-турсов</a:t>
            </a:r>
            <a:r>
              <a:rPr lang="ru-RU" sz="2400" dirty="0" smtClean="0"/>
              <a:t> кольт.</a:t>
            </a:r>
            <a:endParaRPr lang="ru-RU" sz="2400" dirty="0"/>
          </a:p>
        </p:txBody>
      </p:sp>
      <p:pic>
        <p:nvPicPr>
          <p:cNvPr id="10" name="Рисунок 9" descr="darina_ventl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76672"/>
            <a:ext cx="4298861" cy="544522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 descr="colt_and_brown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628800"/>
            <a:ext cx="3521968" cy="31213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771275"/>
            <a:ext cx="4283968" cy="20867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Стена соседнего дома подходит к дому </a:t>
            </a:r>
            <a:r>
              <a:rPr lang="ru-RU" sz="2400" dirty="0" err="1" smtClean="0"/>
              <a:t>Турбиных</a:t>
            </a:r>
            <a:r>
              <a:rPr lang="ru-RU" sz="2400" dirty="0" smtClean="0"/>
              <a:t> почти вплотную – вот в узкую щель между домами и была вывешена коробка с пистолетами.</a:t>
            </a:r>
            <a:endParaRPr lang="ru-RU" sz="2400" dirty="0"/>
          </a:p>
        </p:txBody>
      </p:sp>
      <p:pic>
        <p:nvPicPr>
          <p:cNvPr id="14" name="Рисунок 13" descr="виньетка 5 (2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985771">
            <a:off x="290548" y="227159"/>
            <a:ext cx="1466453" cy="1484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8" grpId="1" animBg="1"/>
      <p:bldP spid="9" grpId="0" animBg="1"/>
      <p:bldP spid="9" grpId="1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8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160</TotalTime>
  <Words>884</Words>
  <Application>Microsoft Office PowerPoint</Application>
  <PresentationFormat>Экран (4:3)</PresentationFormat>
  <Paragraphs>31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Тема8</vt:lpstr>
      <vt:lpstr>Музей Михаила Булгакова в Киеве</vt:lpstr>
      <vt:lpstr>Слайд 2</vt:lpstr>
      <vt:lpstr>Слайд 3</vt:lpstr>
      <vt:lpstr>Слайд 4</vt:lpstr>
      <vt:lpstr>Слайд 5</vt:lpstr>
      <vt:lpstr>Кабинет Алексея</vt:lpstr>
      <vt:lpstr>Гостиная</vt:lpstr>
      <vt:lpstr>Комната Елены</vt:lpstr>
      <vt:lpstr>Комната Николки</vt:lpstr>
      <vt:lpstr>Комната Лариосика (книжная)</vt:lpstr>
      <vt:lpstr>Столовая</vt:lpstr>
      <vt:lpstr>Спальня Алексея</vt:lpstr>
      <vt:lpstr>Веранда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Инесса</dc:creator>
  <cp:lastModifiedBy>Инесса</cp:lastModifiedBy>
  <cp:revision>18</cp:revision>
  <dcterms:created xsi:type="dcterms:W3CDTF">2013-05-06T15:24:12Z</dcterms:created>
  <dcterms:modified xsi:type="dcterms:W3CDTF">2013-05-07T14:46:36Z</dcterms:modified>
</cp:coreProperties>
</file>